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8" r:id="rId4"/>
    <p:sldId id="275" r:id="rId5"/>
    <p:sldId id="274" r:id="rId6"/>
    <p:sldId id="273" r:id="rId7"/>
    <p:sldId id="276" r:id="rId8"/>
    <p:sldId id="260" r:id="rId9"/>
    <p:sldId id="258" r:id="rId10"/>
    <p:sldId id="261" r:id="rId11"/>
    <p:sldId id="272" r:id="rId12"/>
    <p:sldId id="268" r:id="rId13"/>
    <p:sldId id="266" r:id="rId14"/>
    <p:sldId id="277" r:id="rId15"/>
    <p:sldId id="271" r:id="rId16"/>
    <p:sldId id="265" r:id="rId1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6600"/>
    <a:srgbClr val="996633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E32D0-79F0-4F0B-914B-E6F492B854B0}" type="datetimeFigureOut">
              <a:rPr lang="sk-SK" smtClean="0"/>
              <a:pPr/>
              <a:t>24. 10. 2025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4BF3F-DDC1-407E-9788-F5732232F4C7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49749" y="6147565"/>
            <a:ext cx="3329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i="1" dirty="0" smtClean="0">
                <a:latin typeface="French Script MT" pitchFamily="66" charset="0"/>
              </a:rPr>
              <a:t>Mgr. Oľga </a:t>
            </a:r>
            <a:r>
              <a:rPr lang="sk-SK" sz="2400" i="1" dirty="0" err="1">
                <a:latin typeface="French Script MT" pitchFamily="66" charset="0"/>
              </a:rPr>
              <a:t>O</a:t>
            </a:r>
            <a:r>
              <a:rPr lang="sk-SK" sz="2400" i="1" dirty="0" err="1" smtClean="0">
                <a:latin typeface="French Script MT" pitchFamily="66" charset="0"/>
              </a:rPr>
              <a:t>slanecová</a:t>
            </a:r>
            <a:endParaRPr lang="sk-SK" sz="2400" i="1" dirty="0">
              <a:latin typeface="French Script MT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79771"/>
            <a:ext cx="542925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  VYBRANÉ SLOVÁ   </a:t>
            </a:r>
            <a:endParaRPr lang="sk-SK" sz="72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endParaRPr lang="sk-SK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4" name="Obdĺžnik 3"/>
          <p:cNvSpPr/>
          <p:nvPr/>
        </p:nvSpPr>
        <p:spPr>
          <a:xfrm rot="19393778">
            <a:off x="3387878" y="4117821"/>
            <a:ext cx="2964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LABUBU</a:t>
            </a:r>
            <a:endParaRPr lang="sk-SK" sz="5400" b="1" cap="none" spc="0" dirty="0">
              <a:ln w="22225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14" name="Obrázok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77" y="1816050"/>
            <a:ext cx="4136074" cy="4136074"/>
          </a:xfrm>
          <a:prstGeom prst="rect">
            <a:avLst/>
          </a:prstGeom>
        </p:spPr>
      </p:pic>
      <p:sp>
        <p:nvSpPr>
          <p:cNvPr id="20" name="Ovál 19"/>
          <p:cNvSpPr/>
          <p:nvPr/>
        </p:nvSpPr>
        <p:spPr>
          <a:xfrm>
            <a:off x="3195548" y="1026619"/>
            <a:ext cx="1930750" cy="151627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Rounded Rectangle 11"/>
          <p:cNvSpPr/>
          <p:nvPr/>
        </p:nvSpPr>
        <p:spPr>
          <a:xfrm>
            <a:off x="3332831" y="934931"/>
            <a:ext cx="1656184" cy="16996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800" b="1" dirty="0" smtClean="0">
                <a:solidFill>
                  <a:srgbClr val="C00000"/>
                </a:solidFill>
                <a:latin typeface="Comic Sans MS" pitchFamily="66" charset="0"/>
              </a:rPr>
              <a:t>B</a:t>
            </a:r>
            <a:endParaRPr lang="sk-SK" sz="8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21" grpId="0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loud Callout 8"/>
          <p:cNvSpPr/>
          <p:nvPr/>
        </p:nvSpPr>
        <p:spPr>
          <a:xfrm rot="615138">
            <a:off x="925293" y="442055"/>
            <a:ext cx="7136413" cy="2229567"/>
          </a:xfrm>
          <a:prstGeom prst="cloudCallout">
            <a:avLst>
              <a:gd name="adj1" fmla="val 1139"/>
              <a:gd name="adj2" fmla="val 124788"/>
            </a:avLst>
          </a:prstGeom>
          <a:solidFill>
            <a:srgbClr val="C000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800" b="1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7410" name="AutoShape 2" descr="Pády podstatných jm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7412" name="AutoShape 4" descr="Pády podstatných jm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2" name="AutoShape 2" descr="Pády podstatných jm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" name="AutoShape 4" descr="Pády podstatných jm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1" name="TextBox 10"/>
          <p:cNvSpPr txBox="1"/>
          <p:nvPr/>
        </p:nvSpPr>
        <p:spPr>
          <a:xfrm rot="661327">
            <a:off x="1808919" y="855270"/>
            <a:ext cx="566247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 smtClean="0">
                <a:solidFill>
                  <a:srgbClr val="FFFF66"/>
                </a:solidFill>
                <a:latin typeface="Segoe Print" pitchFamily="2" charset="0"/>
              </a:rPr>
              <a:t>Ak klikneš z dvojice slov </a:t>
            </a:r>
          </a:p>
          <a:p>
            <a:r>
              <a:rPr lang="sk-SK" sz="2800" b="1" dirty="0" smtClean="0">
                <a:solidFill>
                  <a:srgbClr val="FFFF66"/>
                </a:solidFill>
                <a:latin typeface="Segoe Print" pitchFamily="2" charset="0"/>
              </a:rPr>
              <a:t>na správne napísané slovo, </a:t>
            </a:r>
          </a:p>
          <a:p>
            <a:r>
              <a:rPr lang="sk-SK" sz="2800" b="1" dirty="0" smtClean="0">
                <a:solidFill>
                  <a:srgbClr val="FFFF66"/>
                </a:solidFill>
                <a:latin typeface="Segoe Print" pitchFamily="2" charset="0"/>
              </a:rPr>
              <a:t>    rámček sa sfarbí do žlta.            </a:t>
            </a:r>
            <a:r>
              <a:rPr lang="sk-SK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  <a:p>
            <a:pPr algn="ctr"/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82" y="2276872"/>
            <a:ext cx="4136074" cy="4136074"/>
          </a:xfrm>
          <a:prstGeom prst="rect">
            <a:avLst/>
          </a:prstGeom>
        </p:spPr>
      </p:pic>
      <p:sp>
        <p:nvSpPr>
          <p:cNvPr id="10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266621" y="2000240"/>
            <a:ext cx="36410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>
                <a:latin typeface="Comic Sans MS" pitchFamily="66" charset="0"/>
              </a:rPr>
              <a:t>p</a:t>
            </a:r>
            <a:r>
              <a:rPr lang="sk-SK" sz="4400" dirty="0" smtClean="0">
                <a:latin typeface="Comic Sans MS" pitchFamily="66" charset="0"/>
              </a:rPr>
              <a:t>ribil klinec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42992" y="1970992"/>
            <a:ext cx="3495902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>
                <a:latin typeface="Comic Sans MS" pitchFamily="66" charset="0"/>
              </a:rPr>
              <a:t>p</a:t>
            </a:r>
            <a:r>
              <a:rPr lang="sk-SK" sz="4400" dirty="0" err="1" smtClean="0">
                <a:latin typeface="Comic Sans MS" pitchFamily="66" charset="0"/>
              </a:rPr>
              <a:t>ribyl</a:t>
            </a:r>
            <a:r>
              <a:rPr lang="sk-SK" sz="4400" dirty="0" smtClean="0">
                <a:latin typeface="Comic Sans MS" pitchFamily="66" charset="0"/>
              </a:rPr>
              <a:t> klinec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90682" y="3102191"/>
            <a:ext cx="3495902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>
                <a:latin typeface="Comic Sans MS" pitchFamily="66" charset="0"/>
              </a:rPr>
              <a:t>h</a:t>
            </a:r>
            <a:r>
              <a:rPr lang="sk-SK" sz="4400" dirty="0" smtClean="0">
                <a:latin typeface="Comic Sans MS" pitchFamily="66" charset="0"/>
              </a:rPr>
              <a:t>odiny byli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51691" y="4217589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bitovka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00693" y="5214950"/>
            <a:ext cx="3406985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>
                <a:latin typeface="Comic Sans MS" pitchFamily="66" charset="0"/>
              </a:rPr>
              <a:t>h</a:t>
            </a:r>
            <a:r>
              <a:rPr lang="sk-SK" sz="4400" dirty="0" smtClean="0">
                <a:latin typeface="Comic Sans MS" pitchFamily="66" charset="0"/>
              </a:rPr>
              <a:t>romy </a:t>
            </a:r>
            <a:r>
              <a:rPr lang="sk-SK" sz="4400" dirty="0" err="1" smtClean="0">
                <a:latin typeface="Comic Sans MS" pitchFamily="66" charset="0"/>
              </a:rPr>
              <a:t>byjú</a:t>
            </a:r>
            <a:endParaRPr lang="sk-SK" sz="36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51691" y="5273092"/>
            <a:ext cx="3249480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>
                <a:solidFill>
                  <a:schemeClr val="bg1"/>
                </a:solidFill>
                <a:latin typeface="Comic Sans MS" pitchFamily="66" charset="0"/>
              </a:rPr>
              <a:t>h</a:t>
            </a:r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romy bijú</a:t>
            </a:r>
            <a:endParaRPr lang="sk-SK" sz="3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94026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bytovka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244255" y="943810"/>
            <a:ext cx="3207870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dobyvačný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724128" y="943810"/>
            <a:ext cx="3071834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dobivačný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190682" y="958949"/>
            <a:ext cx="3207870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dobyvačný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266621" y="2015380"/>
            <a:ext cx="36410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p</a:t>
            </a:r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ribil klinec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890650" y="417186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bytovka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251691" y="5293447"/>
            <a:ext cx="3249480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h</a:t>
            </a:r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romy bijú</a:t>
            </a:r>
            <a:endParaRPr lang="sk-SK" sz="36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279030" y="3086950"/>
            <a:ext cx="362864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>
                <a:solidFill>
                  <a:schemeClr val="bg1"/>
                </a:solidFill>
                <a:latin typeface="Comic Sans MS" pitchFamily="66" charset="0"/>
              </a:rPr>
              <a:t>h</a:t>
            </a:r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odiny bili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266621" y="3086950"/>
            <a:ext cx="362864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h</a:t>
            </a:r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odiny bili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000" y="3672896"/>
            <a:ext cx="2803905" cy="2780539"/>
          </a:xfrm>
          <a:prstGeom prst="rect">
            <a:avLst/>
          </a:prstGeom>
        </p:spPr>
      </p:pic>
      <p:sp>
        <p:nvSpPr>
          <p:cNvPr id="1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1252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býk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bík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byzón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72132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bilina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0034" y="5286388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dobitok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dobytok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bylina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572132" y="857232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kobyla</a:t>
            </a:r>
            <a:endParaRPr lang="sk-SK" sz="36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00034" y="857232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kobila</a:t>
            </a:r>
            <a:endParaRPr lang="sk-SK" sz="36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538822" y="857232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kobyla</a:t>
            </a:r>
            <a:endParaRPr lang="sk-SK" sz="36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567793" y="1993103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býk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22870" y="4141659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bylina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5568019" y="520544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dobytok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00034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bizón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00034" y="3086101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bizón</a:t>
            </a:r>
            <a:endParaRPr lang="sk-SK" sz="40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257" y="2464587"/>
            <a:ext cx="2967446" cy="3214710"/>
          </a:xfrm>
          <a:prstGeom prst="rect">
            <a:avLst/>
          </a:prstGeom>
        </p:spPr>
      </p:pic>
      <p:sp>
        <p:nvSpPr>
          <p:cNvPr id="1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210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obilniny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obylniny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0034" y="3071810"/>
            <a:ext cx="3000396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bytúnok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72132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zbistrila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0034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bycie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bicie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zbystrila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00034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pobyt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572132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pobit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00034" y="92867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pobyt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obilniny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zbystrila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bicie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bitúnok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bitúnok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1" name="Obrázok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295" y="1490484"/>
            <a:ext cx="2529498" cy="3581590"/>
          </a:xfrm>
          <a:prstGeom prst="rect">
            <a:avLst/>
          </a:prstGeom>
        </p:spPr>
      </p:pic>
      <p:sp>
        <p:nvSpPr>
          <p:cNvPr id="1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6821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00034" y="19856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rozbitý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rozbytý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0034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ľúbyme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72132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obívať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0034" y="5286388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bilinkár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bylinkár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034" y="41580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obývať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00034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Bystričan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572132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Bistričan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04729" y="92867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Bystričan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86909" y="200024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rozbitý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00034" y="4181675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obývať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5606764" y="5212818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bylinkár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ľúbime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549571" y="3105928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ľúbime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1" name="Obrázok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325258"/>
            <a:ext cx="3132974" cy="3461195"/>
          </a:xfrm>
          <a:prstGeom prst="rect">
            <a:avLst/>
          </a:prstGeom>
        </p:spPr>
      </p:pic>
      <p:sp>
        <p:nvSpPr>
          <p:cNvPr id="1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415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obyvateľ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500694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obivateľ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0034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gombyčka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72132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štrbynka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0034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živobitie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živobytie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štrbinka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500694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bičík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00034" y="857232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byčík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500694" y="92867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bičík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obyvateľ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štrbinka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živobytie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gombička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gombička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1" name="Obrázok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382" y="1871642"/>
            <a:ext cx="2529498" cy="3581590"/>
          </a:xfrm>
          <a:prstGeom prst="rect">
            <a:avLst/>
          </a:prstGeom>
        </p:spPr>
      </p:pic>
      <p:sp>
        <p:nvSpPr>
          <p:cNvPr id="1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624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29256" y="2000240"/>
            <a:ext cx="3071834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kabínka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kabýnka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0034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zbitočne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0034" y="4214818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bitosť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00694" y="5214950"/>
            <a:ext cx="3000396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bytkári</a:t>
            </a:r>
            <a:endParaRPr lang="sk-SK" sz="36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0034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bitkári</a:t>
            </a:r>
            <a:endParaRPr lang="sk-SK" sz="3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500694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bytosť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00034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bystrinka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429256" y="928670"/>
            <a:ext cx="3071834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bistrinka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00034" y="92867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bystrinka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429256" y="2000240"/>
            <a:ext cx="3071834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kabínka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500694" y="414338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bytosť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500034" y="521495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bitkári</a:t>
            </a:r>
            <a:endParaRPr lang="sk-SK" sz="36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500694" y="3071810"/>
            <a:ext cx="3000396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zbytočne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500694" y="3071810"/>
            <a:ext cx="3000396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zbytočne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70" y="2725706"/>
            <a:ext cx="3302584" cy="3275062"/>
          </a:xfrm>
          <a:prstGeom prst="rect">
            <a:avLst/>
          </a:prstGeom>
        </p:spPr>
      </p:pic>
      <p:sp>
        <p:nvSpPr>
          <p:cNvPr id="1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mobil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mobyl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dobivateľ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72132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obylie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0034" y="5286388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obidlie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obydlie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obilie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572132" y="857232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byť </a:t>
            </a:r>
            <a:r>
              <a:rPr lang="sk-SK" sz="3600" dirty="0" smtClean="0">
                <a:latin typeface="Comic Sans MS" pitchFamily="66" charset="0"/>
              </a:rPr>
              <a:t>zručný</a:t>
            </a:r>
            <a:endParaRPr lang="sk-SK" sz="36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00034" y="857232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biť </a:t>
            </a:r>
            <a:r>
              <a:rPr lang="sk-SK" sz="3600" dirty="0" smtClean="0">
                <a:latin typeface="Comic Sans MS" pitchFamily="66" charset="0"/>
              </a:rPr>
              <a:t>zručný</a:t>
            </a:r>
            <a:endParaRPr lang="sk-SK" sz="36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572132" y="857232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byť </a:t>
            </a:r>
            <a:r>
              <a:rPr lang="sk-SK" sz="36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zručný</a:t>
            </a:r>
            <a:endParaRPr lang="sk-SK" sz="36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mobil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obilie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obydlie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00034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dobyvateľ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00034" y="307181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dobyvateľ</a:t>
            </a:r>
            <a:endParaRPr lang="sk-SK" sz="40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722" y="2786058"/>
            <a:ext cx="2967446" cy="3214710"/>
          </a:xfrm>
          <a:prstGeom prst="rect">
            <a:avLst/>
          </a:prstGeom>
        </p:spPr>
      </p:pic>
      <p:sp>
        <p:nvSpPr>
          <p:cNvPr id="1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urobila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urobyla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0034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vlnobytie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72132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običajný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0034" y="5286388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vybýjaná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vybíjaná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obyčajný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00034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bydlisko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572132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bidlisko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00034" y="92867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bydlisko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urobila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obyčajný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vybíjaná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vlnobitie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vlnobitie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262" y="1484784"/>
            <a:ext cx="2458813" cy="4230216"/>
          </a:xfrm>
          <a:prstGeom prst="rect">
            <a:avLst/>
          </a:prstGeom>
        </p:spPr>
      </p:pic>
      <p:sp>
        <p:nvSpPr>
          <p:cNvPr id="1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zbytky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zbitky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0034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ubituje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72132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bitosť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01550" y="944762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biľka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0034" y="86049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byľka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bytosť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475120" y="5189822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bývalý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572132" y="5247134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bívalý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03799" y="521495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bývalý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zbytky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00034" y="4183833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bytosť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501034" y="873343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byľka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ubytuje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556852" y="3075603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ubytuje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6386" name="AutoShape 2" descr="Pády podstatných jm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6388" name="AutoShape 4" descr="Pády podstatných jm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22" name="Obrázok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490851"/>
            <a:ext cx="3132974" cy="3461195"/>
          </a:xfrm>
          <a:prstGeom prst="rect">
            <a:avLst/>
          </a:prstGeom>
        </p:spPr>
      </p:pic>
      <p:sp>
        <p:nvSpPr>
          <p:cNvPr id="23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836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29256" y="2000240"/>
            <a:ext cx="3071834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bábika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bábyka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0034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zbitky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0034" y="4071942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bívanie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29256" y="5214950"/>
            <a:ext cx="3000396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babyčka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0034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babička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429256" y="4143380"/>
            <a:ext cx="3071834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bývanie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143504" y="857232"/>
            <a:ext cx="328614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odrobinky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428596" y="857232"/>
            <a:ext cx="3357586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odrobynky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143504" y="857232"/>
            <a:ext cx="328614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odrobinky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429256" y="2000240"/>
            <a:ext cx="3071834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bábika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429256" y="4143380"/>
            <a:ext cx="3071834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bývanie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500034" y="521495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babička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429256" y="3071810"/>
            <a:ext cx="3071834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solidFill>
                  <a:schemeClr val="bg1"/>
                </a:solidFill>
                <a:latin typeface="Comic Sans MS" pitchFamily="66" charset="0"/>
              </a:rPr>
              <a:t>zbytky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429256" y="3071810"/>
            <a:ext cx="3071834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zbytky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4" name="Obrázok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074530"/>
            <a:ext cx="2520280" cy="3566196"/>
          </a:xfrm>
          <a:prstGeom prst="rect">
            <a:avLst/>
          </a:prstGeom>
        </p:spPr>
      </p:pic>
      <p:sp>
        <p:nvSpPr>
          <p:cNvPr id="1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byľka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biľka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00694" y="3071810"/>
            <a:ext cx="3000396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odbit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72132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násobylka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obívačka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0034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obývačka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násobilka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00034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Bytča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572132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Bitča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00034" y="92867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Bytča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byľka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násobilka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500034" y="521495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obývačka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00034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odbyt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00034" y="307181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odbyt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769" y="2250273"/>
            <a:ext cx="3214710" cy="3214710"/>
          </a:xfrm>
          <a:prstGeom prst="rect">
            <a:avLst/>
          </a:prstGeom>
        </p:spPr>
      </p:pic>
      <p:sp>
        <p:nvSpPr>
          <p:cNvPr id="1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nabíjačka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0034" y="200024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nabýjačka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0034" y="3071810"/>
            <a:ext cx="3000396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bíček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72132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slabyka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72132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bitovka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0034" y="521495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bytovka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slabika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00034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starobylý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572132" y="92867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starobilý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00034" y="92867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starobylý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572132" y="200024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nabíjačka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00034" y="414338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slabika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500034" y="521495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bytovka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býček</a:t>
            </a:r>
            <a:endParaRPr lang="sk-SK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572132" y="3071810"/>
            <a:ext cx="2928958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býček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025" y="1785942"/>
            <a:ext cx="4000512" cy="4000512"/>
          </a:xfrm>
          <a:prstGeom prst="rect">
            <a:avLst/>
          </a:prstGeom>
        </p:spPr>
      </p:pic>
      <p:sp>
        <p:nvSpPr>
          <p:cNvPr id="19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200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00034" y="2000240"/>
            <a:ext cx="3571900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dobyť </a:t>
            </a:r>
            <a:r>
              <a:rPr lang="sk-SK" sz="4000" dirty="0" smtClean="0">
                <a:latin typeface="Comic Sans MS" pitchFamily="66" charset="0"/>
              </a:rPr>
              <a:t>hrad</a:t>
            </a:r>
            <a:endParaRPr lang="sk-SK" sz="4000" dirty="0"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00628" y="1928802"/>
            <a:ext cx="3500462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dobiť </a:t>
            </a:r>
            <a:r>
              <a:rPr lang="sk-SK" sz="4000" dirty="0" smtClean="0">
                <a:latin typeface="Comic Sans MS" pitchFamily="66" charset="0"/>
              </a:rPr>
              <a:t>hrad</a:t>
            </a:r>
            <a:endParaRPr lang="sk-SK" sz="4000" dirty="0"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0034" y="3071810"/>
            <a:ext cx="3500462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kebi</a:t>
            </a:r>
            <a:r>
              <a:rPr lang="sk-SK" sz="4400" dirty="0" smtClean="0">
                <a:latin typeface="Comic Sans MS" pitchFamily="66" charset="0"/>
              </a:rPr>
              <a:t> </a:t>
            </a:r>
            <a:r>
              <a:rPr lang="sk-SK" sz="4000" dirty="0" smtClean="0">
                <a:latin typeface="Comic Sans MS" pitchFamily="66" charset="0"/>
              </a:rPr>
              <a:t>chcel</a:t>
            </a:r>
            <a:endParaRPr lang="sk-SK" sz="4000" dirty="0"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929190" y="4143380"/>
            <a:ext cx="3571900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dobyť </a:t>
            </a:r>
            <a:r>
              <a:rPr lang="sk-SK" sz="4000" dirty="0" smtClean="0">
                <a:latin typeface="Comic Sans MS" pitchFamily="66" charset="0"/>
              </a:rPr>
              <a:t>kredit</a:t>
            </a:r>
            <a:endParaRPr lang="sk-SK" sz="4000" dirty="0"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0034" y="5286388"/>
            <a:ext cx="3500462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>
                <a:latin typeface="Comic Sans MS" pitchFamily="66" charset="0"/>
              </a:rPr>
              <a:t>naše </a:t>
            </a:r>
            <a:r>
              <a:rPr lang="sk-SK" sz="4400" dirty="0" smtClean="0">
                <a:latin typeface="Comic Sans MS" pitchFamily="66" charset="0"/>
              </a:rPr>
              <a:t>bystro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929190" y="5286388"/>
            <a:ext cx="3500462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>
                <a:latin typeface="Comic Sans MS" pitchFamily="66" charset="0"/>
              </a:rPr>
              <a:t>naše</a:t>
            </a:r>
            <a:r>
              <a:rPr lang="sk-SK" sz="4400" dirty="0" smtClean="0">
                <a:latin typeface="Comic Sans MS" pitchFamily="66" charset="0"/>
              </a:rPr>
              <a:t> bistro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034" y="4143380"/>
            <a:ext cx="3500462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dobiť </a:t>
            </a:r>
            <a:r>
              <a:rPr lang="sk-SK" sz="4000" dirty="0" smtClean="0">
                <a:latin typeface="Comic Sans MS" pitchFamily="66" charset="0"/>
              </a:rPr>
              <a:t>kredit</a:t>
            </a:r>
            <a:endParaRPr lang="sk-SK" sz="4000" dirty="0">
              <a:latin typeface="Comic Sans MS" pitchFamily="66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00034" y="928670"/>
            <a:ext cx="3500462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latin typeface="Comic Sans MS" pitchFamily="66" charset="0"/>
              </a:rPr>
              <a:t>obidvaja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000628" y="857232"/>
            <a:ext cx="3500462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err="1" smtClean="0">
                <a:latin typeface="Comic Sans MS" pitchFamily="66" charset="0"/>
              </a:rPr>
              <a:t>obydvaja</a:t>
            </a:r>
            <a:endParaRPr lang="sk-SK" sz="4400" dirty="0">
              <a:latin typeface="Comic Sans MS" pitchFamily="66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00034" y="928670"/>
            <a:ext cx="3500462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obidvaja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500034" y="2000240"/>
            <a:ext cx="3571900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dobyť </a:t>
            </a:r>
            <a:r>
              <a:rPr lang="sk-SK" sz="4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hrad</a:t>
            </a:r>
            <a:endParaRPr lang="sk-SK" sz="40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00034" y="4143380"/>
            <a:ext cx="3500462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dobiť </a:t>
            </a:r>
            <a:r>
              <a:rPr lang="sk-SK" sz="4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kredit</a:t>
            </a:r>
            <a:endParaRPr lang="sk-SK" sz="40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929190" y="5286388"/>
            <a:ext cx="3500462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naše</a:t>
            </a:r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bistro</a:t>
            </a:r>
            <a:endParaRPr lang="sk-SK" sz="4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000628" y="3071810"/>
            <a:ext cx="3500462" cy="78581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>
                <a:solidFill>
                  <a:schemeClr val="bg1"/>
                </a:solidFill>
                <a:latin typeface="Comic Sans MS" pitchFamily="66" charset="0"/>
              </a:rPr>
              <a:t>keby </a:t>
            </a:r>
            <a:r>
              <a:rPr lang="sk-SK" sz="4000" dirty="0" smtClean="0">
                <a:solidFill>
                  <a:schemeClr val="bg1"/>
                </a:solidFill>
                <a:latin typeface="Comic Sans MS" pitchFamily="66" charset="0"/>
              </a:rPr>
              <a:t>chcel</a:t>
            </a:r>
            <a:endParaRPr lang="sk-SK" sz="4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000628" y="3071810"/>
            <a:ext cx="3500462" cy="78581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keby </a:t>
            </a:r>
            <a:r>
              <a:rPr lang="sk-SK" sz="4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chcel</a:t>
            </a:r>
            <a:endParaRPr lang="sk-SK" sz="40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2" name="Obrázok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755" y="429580"/>
            <a:ext cx="1429614" cy="2024232"/>
          </a:xfrm>
          <a:prstGeom prst="rect">
            <a:avLst/>
          </a:prstGeom>
        </p:spPr>
      </p:pic>
      <p:pic>
        <p:nvPicPr>
          <p:cNvPr id="23" name="Obrázok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755" y="2417860"/>
            <a:ext cx="1429614" cy="2024232"/>
          </a:xfrm>
          <a:prstGeom prst="rect">
            <a:avLst/>
          </a:prstGeom>
        </p:spPr>
      </p:pic>
      <p:pic>
        <p:nvPicPr>
          <p:cNvPr id="25" name="Obrázok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36" y="4594534"/>
            <a:ext cx="1429614" cy="2024232"/>
          </a:xfrm>
          <a:prstGeom prst="rect">
            <a:avLst/>
          </a:prstGeom>
        </p:spPr>
      </p:pic>
      <p:sp>
        <p:nvSpPr>
          <p:cNvPr id="21" name="Šípka: doprava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1FD968A-82EA-6DCF-3097-897E74FFCEAC}"/>
              </a:ext>
            </a:extLst>
          </p:cNvPr>
          <p:cNvSpPr/>
          <p:nvPr/>
        </p:nvSpPr>
        <p:spPr>
          <a:xfrm>
            <a:off x="7596336" y="6143712"/>
            <a:ext cx="1095337" cy="461665"/>
          </a:xfrm>
          <a:custGeom>
            <a:avLst/>
            <a:gdLst>
              <a:gd name="connsiteX0" fmla="*/ 0 w 2433917"/>
              <a:gd name="connsiteY0" fmla="*/ 292474 h 1169894"/>
              <a:gd name="connsiteX1" fmla="*/ 1848970 w 2433917"/>
              <a:gd name="connsiteY1" fmla="*/ 292474 h 1169894"/>
              <a:gd name="connsiteX2" fmla="*/ 1848970 w 2433917"/>
              <a:gd name="connsiteY2" fmla="*/ 0 h 1169894"/>
              <a:gd name="connsiteX3" fmla="*/ 2433917 w 2433917"/>
              <a:gd name="connsiteY3" fmla="*/ 584947 h 1169894"/>
              <a:gd name="connsiteX4" fmla="*/ 1848970 w 2433917"/>
              <a:gd name="connsiteY4" fmla="*/ 1169894 h 1169894"/>
              <a:gd name="connsiteX5" fmla="*/ 1848970 w 2433917"/>
              <a:gd name="connsiteY5" fmla="*/ 877421 h 1169894"/>
              <a:gd name="connsiteX6" fmla="*/ 0 w 2433917"/>
              <a:gd name="connsiteY6" fmla="*/ 877421 h 1169894"/>
              <a:gd name="connsiteX7" fmla="*/ 0 w 2433917"/>
              <a:gd name="connsiteY7" fmla="*/ 292474 h 116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3917" h="1169894" fill="none" extrusionOk="0">
                <a:moveTo>
                  <a:pt x="0" y="292474"/>
                </a:moveTo>
                <a:cubicBezTo>
                  <a:pt x="341651" y="267228"/>
                  <a:pt x="1238679" y="157380"/>
                  <a:pt x="1848970" y="292474"/>
                </a:cubicBezTo>
                <a:cubicBezTo>
                  <a:pt x="1852016" y="186468"/>
                  <a:pt x="1844030" y="77706"/>
                  <a:pt x="1848970" y="0"/>
                </a:cubicBezTo>
                <a:cubicBezTo>
                  <a:pt x="2125130" y="174916"/>
                  <a:pt x="2323772" y="506900"/>
                  <a:pt x="2433917" y="584947"/>
                </a:cubicBezTo>
                <a:cubicBezTo>
                  <a:pt x="2160395" y="839102"/>
                  <a:pt x="2088831" y="830880"/>
                  <a:pt x="1848970" y="1169894"/>
                </a:cubicBezTo>
                <a:cubicBezTo>
                  <a:pt x="1856478" y="1104402"/>
                  <a:pt x="1825431" y="959399"/>
                  <a:pt x="1848970" y="877421"/>
                </a:cubicBezTo>
                <a:cubicBezTo>
                  <a:pt x="1086355" y="840261"/>
                  <a:pt x="663587" y="768028"/>
                  <a:pt x="0" y="877421"/>
                </a:cubicBezTo>
                <a:cubicBezTo>
                  <a:pt x="-752" y="701437"/>
                  <a:pt x="-23545" y="506039"/>
                  <a:pt x="0" y="292474"/>
                </a:cubicBezTo>
                <a:close/>
              </a:path>
              <a:path w="2433917" h="1169894" stroke="0" extrusionOk="0">
                <a:moveTo>
                  <a:pt x="0" y="292474"/>
                </a:moveTo>
                <a:cubicBezTo>
                  <a:pt x="861613" y="303398"/>
                  <a:pt x="924806" y="150188"/>
                  <a:pt x="1848970" y="292474"/>
                </a:cubicBezTo>
                <a:cubicBezTo>
                  <a:pt x="1837994" y="196748"/>
                  <a:pt x="1862288" y="132938"/>
                  <a:pt x="1848970" y="0"/>
                </a:cubicBezTo>
                <a:cubicBezTo>
                  <a:pt x="2080557" y="230428"/>
                  <a:pt x="2246054" y="495135"/>
                  <a:pt x="2433917" y="584947"/>
                </a:cubicBezTo>
                <a:cubicBezTo>
                  <a:pt x="2201467" y="904708"/>
                  <a:pt x="2082249" y="978642"/>
                  <a:pt x="1848970" y="1169894"/>
                </a:cubicBezTo>
                <a:cubicBezTo>
                  <a:pt x="1850870" y="1055109"/>
                  <a:pt x="1854226" y="989480"/>
                  <a:pt x="1848970" y="877421"/>
                </a:cubicBezTo>
                <a:cubicBezTo>
                  <a:pt x="1648835" y="772861"/>
                  <a:pt x="859745" y="985532"/>
                  <a:pt x="0" y="877421"/>
                </a:cubicBezTo>
                <a:cubicBezTo>
                  <a:pt x="-22129" y="711838"/>
                  <a:pt x="-28691" y="374693"/>
                  <a:pt x="0" y="292474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66484563">
                  <a:prstGeom prst="righ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4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loud Callout 8"/>
          <p:cNvSpPr/>
          <p:nvPr/>
        </p:nvSpPr>
        <p:spPr>
          <a:xfrm rot="1789114">
            <a:off x="3493800" y="956561"/>
            <a:ext cx="5816218" cy="2871775"/>
          </a:xfrm>
          <a:prstGeom prst="cloudCallout">
            <a:avLst>
              <a:gd name="adj1" fmla="val -19280"/>
              <a:gd name="adj2" fmla="val 99718"/>
            </a:avLst>
          </a:prstGeom>
          <a:solidFill>
            <a:srgbClr val="C000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800" b="1" dirty="0" smtClean="0">
              <a:ln>
                <a:solidFill>
                  <a:srgbClr val="FFFF00"/>
                </a:solidFill>
              </a:ln>
              <a:solidFill>
                <a:srgbClr val="FFFF66"/>
              </a:solidFill>
              <a:latin typeface="Comic Sans MS" pitchFamily="66" charset="0"/>
            </a:endParaRPr>
          </a:p>
          <a:p>
            <a:pPr algn="ctr"/>
            <a:endParaRPr lang="sk-SK" sz="2800" b="1" dirty="0" smtClean="0">
              <a:ln>
                <a:solidFill>
                  <a:srgbClr val="FFFF00"/>
                </a:solidFill>
              </a:ln>
              <a:solidFill>
                <a:srgbClr val="FFFF66"/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2060616">
            <a:off x="4089514" y="1438340"/>
            <a:ext cx="4275530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6000" b="1" dirty="0" smtClean="0">
                <a:solidFill>
                  <a:srgbClr val="FFFF66"/>
                </a:solidFill>
                <a:latin typeface="Segoe Print" pitchFamily="2" charset="0"/>
              </a:rPr>
              <a:t>SUPER</a:t>
            </a:r>
            <a:r>
              <a:rPr lang="sk-SK" sz="4000" b="1" dirty="0" smtClean="0">
                <a:solidFill>
                  <a:srgbClr val="FFFF66"/>
                </a:solidFill>
                <a:latin typeface="Segoe Print" pitchFamily="2" charset="0"/>
              </a:rPr>
              <a:t> ,</a:t>
            </a:r>
          </a:p>
          <a:p>
            <a:pPr algn="ctr"/>
            <a:r>
              <a:rPr lang="sk-SK" sz="4000" b="1" dirty="0" smtClean="0">
                <a:solidFill>
                  <a:srgbClr val="FFFF66"/>
                </a:solidFill>
                <a:latin typeface="Segoe Print" pitchFamily="2" charset="0"/>
              </a:rPr>
              <a:t>ste šikovné deti</a:t>
            </a:r>
            <a:r>
              <a:rPr lang="sk-SK" sz="4000" b="1" dirty="0" smtClean="0">
                <a:solidFill>
                  <a:schemeClr val="accent6">
                    <a:lumMod val="75000"/>
                  </a:schemeClr>
                </a:solidFill>
                <a:latin typeface="Segoe Print" pitchFamily="2" charset="0"/>
              </a:rPr>
              <a:t>.</a:t>
            </a:r>
          </a:p>
          <a:p>
            <a:pPr algn="ctr"/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77" y="1816050"/>
            <a:ext cx="4136074" cy="4136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738</TotalTime>
  <Words>252</Words>
  <Application>Microsoft Office PowerPoint</Application>
  <PresentationFormat>Prezentácia na obrazovke (4:3)</PresentationFormat>
  <Paragraphs>204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2" baseType="lpstr">
      <vt:lpstr>Arial</vt:lpstr>
      <vt:lpstr>Calibri</vt:lpstr>
      <vt:lpstr>Comic Sans MS</vt:lpstr>
      <vt:lpstr>French Script MT</vt:lpstr>
      <vt:lpstr>Segoe Print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Olinkos</dc:creator>
  <cp:lastModifiedBy>Olinkos</cp:lastModifiedBy>
  <cp:revision>218</cp:revision>
  <dcterms:created xsi:type="dcterms:W3CDTF">2022-01-26T13:37:09Z</dcterms:created>
  <dcterms:modified xsi:type="dcterms:W3CDTF">2025-10-24T18:09:37Z</dcterms:modified>
</cp:coreProperties>
</file>